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1E00E-723D-4C9C-88C3-BED1D1AF920E}" v="1" dt="2023-08-14T02:48:28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26144-953B-B900-0058-528CD6B03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0F20C-AD28-5CF5-EDFA-1345E206F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330E4-556A-32AE-F6B3-5BCDEE1DC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01CFA-EE37-7197-0601-43624253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FAB28-73F1-0F3E-965D-E0A7AE426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4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E61A3-18C7-8A30-7385-3E8FFBEE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DC68F-C5CC-A1B2-0A07-E7DEC7EC1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BCEA3-4C56-5198-494E-974FFDDFF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714E4-49F5-243D-A82A-C844B132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73BDA-6F16-70B2-3A39-42F5ED228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7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CCB260-B098-87D4-C4A5-18478A279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961CD-AB60-1C32-142A-451C29F1B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66205-C50C-5270-0E34-2D1D7EB4F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2F213-95DB-056D-753D-F4AB267DF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8BD9A-EFDF-CB66-3757-B13373D79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8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5C8D-270B-B5A9-EF9B-A83A5DF93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602AB-D655-F3D2-D7DE-51674BDD8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7DC8E-AA9D-0652-7101-D18C417EF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4146C-A844-1719-1F66-D6B0207B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4E7E3-ACF3-ECE9-803E-241598734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9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4F64-B2B8-2C74-87D1-8DB39051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3928B-C886-59A0-781D-24EFA22C4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2815D-C118-236D-BA83-2666FA41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E8649-AD6D-7AB6-6550-69EF48F1A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35D86-1A86-866B-C4ED-3FE0144B4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3DABD-348F-5375-590C-1B4BD4085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A71A-5685-92AB-34E2-2DA6447E5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91CB06-D721-220A-44C7-08816A519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09F56-683B-274A-66CC-5DEC910B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81893-0F51-329D-96D5-2D0E34F27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D0243-9FC0-568B-5E17-CA8188E4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7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A2DEE-BAA5-80F9-DE46-96AA6F336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AC767-D2D8-6253-EB1E-AA2619E2C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197AF-6CF6-477A-91B8-FED329A5B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30676-106E-DD69-D6BD-2542CFA57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21588A-8E18-92E2-024A-FF7B672C8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895551-874C-8CDD-D8B1-934F5265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5B82C2-84C9-D649-92CC-602419CF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BD88B5-AAAB-229A-E532-D2998526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1141F-00B9-C5C6-6276-1515A32CC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6D2F6-E3CC-0533-D423-3661A22B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FE1B7-F724-5A34-8928-BF85C955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12A8B-D37C-7237-3C9B-481EC378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7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56445-BA41-F9F6-EBB9-91FA750BF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AF142A-23D2-95D4-40BE-2A8D0A7E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09C17-4EAD-C5F9-15DA-CECEB98B7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7578-9079-D385-9917-F90D8CA9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A733B-096E-7D17-F78A-A99FFCBE6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0AA7F5-A990-209B-930E-5D6DC3563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FB846-59C5-4820-411C-5EE390CCB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A1EFD-5EE9-1942-14F5-73D0A338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59C77-3D6E-9B18-513B-0CD4E838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6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4959F-E4D8-D449-D105-6AA9D41E3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DA8A3-DCD5-AE54-030E-71BA5D3B56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8267B-9703-BE32-6A5A-DC7959109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7BCC4-0E02-6166-FFD8-AEE61CCC8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AB13A-A771-1BA7-D1EE-9D2BFB940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6576C-18A6-5E9E-A7DB-483E8B10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1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0574B2-70BC-48BC-57A5-BDAD537E9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A4665-B954-938D-D7C0-FB980CE4C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3240B-7C13-C06E-97EA-631A28E57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E6A31-C243-48BC-B019-D461354AD8A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2466B-1A4A-DF29-83A9-7F5E545584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F8A0D-5B0F-C08F-C1E9-4429710EA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EBC53-A8F8-4F8F-AA1D-347423FD2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6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63;p1">
            <a:extLst>
              <a:ext uri="{FF2B5EF4-FFF2-40B4-BE49-F238E27FC236}">
                <a16:creationId xmlns:a16="http://schemas.microsoft.com/office/drawing/2014/main" id="{D7CCBD8F-D20D-2DC6-7AC8-748D3CF44952}"/>
              </a:ext>
            </a:extLst>
          </p:cNvPr>
          <p:cNvSpPr txBox="1"/>
          <p:nvPr/>
        </p:nvSpPr>
        <p:spPr>
          <a:xfrm>
            <a:off x="9716678" y="468803"/>
            <a:ext cx="1908390" cy="45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342900" marR="0" lvl="1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LAMPIRAN 3</a:t>
            </a:r>
            <a:endParaRPr b="0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5" name="Google Shape;164;p1">
            <a:extLst>
              <a:ext uri="{FF2B5EF4-FFF2-40B4-BE49-F238E27FC236}">
                <a16:creationId xmlns:a16="http://schemas.microsoft.com/office/drawing/2014/main" id="{CB43E204-7AE8-B0DF-3B86-267CF3FC07FC}"/>
              </a:ext>
            </a:extLst>
          </p:cNvPr>
          <p:cNvSpPr txBox="1"/>
          <p:nvPr/>
        </p:nvSpPr>
        <p:spPr>
          <a:xfrm>
            <a:off x="338915" y="2356604"/>
            <a:ext cx="347898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NAME OF PRODUCT: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165;p1">
            <a:extLst>
              <a:ext uri="{FF2B5EF4-FFF2-40B4-BE49-F238E27FC236}">
                <a16:creationId xmlns:a16="http://schemas.microsoft.com/office/drawing/2014/main" id="{F0876D02-2A08-67AC-DFD4-C8D60BD1254E}"/>
              </a:ext>
            </a:extLst>
          </p:cNvPr>
          <p:cNvSpPr txBox="1"/>
          <p:nvPr/>
        </p:nvSpPr>
        <p:spPr>
          <a:xfrm>
            <a:off x="333658" y="3067791"/>
            <a:ext cx="347898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NAME OF PROJECT LEADER: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oogle Shape;166;p1">
            <a:extLst>
              <a:ext uri="{FF2B5EF4-FFF2-40B4-BE49-F238E27FC236}">
                <a16:creationId xmlns:a16="http://schemas.microsoft.com/office/drawing/2014/main" id="{E9174B96-7D2A-3FBD-4190-35090F0182A8}"/>
              </a:ext>
            </a:extLst>
          </p:cNvPr>
          <p:cNvSpPr txBox="1"/>
          <p:nvPr/>
        </p:nvSpPr>
        <p:spPr>
          <a:xfrm>
            <a:off x="333658" y="3790209"/>
            <a:ext cx="380784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ORGANISATION: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oogle Shape;167;p1">
            <a:extLst>
              <a:ext uri="{FF2B5EF4-FFF2-40B4-BE49-F238E27FC236}">
                <a16:creationId xmlns:a16="http://schemas.microsoft.com/office/drawing/2014/main" id="{FFF59BFB-2AF2-7DEE-57F8-89054B805274}"/>
              </a:ext>
            </a:extLst>
          </p:cNvPr>
          <p:cNvSpPr txBox="1"/>
          <p:nvPr/>
        </p:nvSpPr>
        <p:spPr>
          <a:xfrm>
            <a:off x="333658" y="4464436"/>
            <a:ext cx="6165754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COMPANY/ORGANISATION STATUS: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            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          Bumiputera                   Non-Bumiputera</a:t>
            </a:r>
            <a:endParaRPr b="1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9" name="Picture 8" descr="A logo with tigers and a sun&#10;&#10;Description automatically generated">
            <a:extLst>
              <a:ext uri="{FF2B5EF4-FFF2-40B4-BE49-F238E27FC236}">
                <a16:creationId xmlns:a16="http://schemas.microsoft.com/office/drawing/2014/main" id="{323B2E04-F1FB-74FF-B741-AB6327385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161" y="446814"/>
            <a:ext cx="1695228" cy="1695228"/>
          </a:xfrm>
          <a:prstGeom prst="rect">
            <a:avLst/>
          </a:prstGeom>
        </p:spPr>
      </p:pic>
      <p:sp>
        <p:nvSpPr>
          <p:cNvPr id="10" name="Google Shape;168;p1">
            <a:extLst>
              <a:ext uri="{FF2B5EF4-FFF2-40B4-BE49-F238E27FC236}">
                <a16:creationId xmlns:a16="http://schemas.microsoft.com/office/drawing/2014/main" id="{15609784-7855-8BCA-0124-84EEC3CAB3C3}"/>
              </a:ext>
            </a:extLst>
          </p:cNvPr>
          <p:cNvSpPr/>
          <p:nvPr/>
        </p:nvSpPr>
        <p:spPr>
          <a:xfrm>
            <a:off x="590628" y="5132467"/>
            <a:ext cx="243532" cy="1826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>
              <a:solidFill>
                <a:srgbClr val="FFFFFF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Google Shape;169;p1">
            <a:extLst>
              <a:ext uri="{FF2B5EF4-FFF2-40B4-BE49-F238E27FC236}">
                <a16:creationId xmlns:a16="http://schemas.microsoft.com/office/drawing/2014/main" id="{9DCDF9B0-0DBE-B08A-D696-A6080B8B7EC7}"/>
              </a:ext>
            </a:extLst>
          </p:cNvPr>
          <p:cNvSpPr/>
          <p:nvPr/>
        </p:nvSpPr>
        <p:spPr>
          <a:xfrm>
            <a:off x="3252237" y="5089935"/>
            <a:ext cx="243532" cy="1826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219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D125F3-250E-F86C-78D5-687C4516A6DD}"/>
              </a:ext>
            </a:extLst>
          </p:cNvPr>
          <p:cNvSpPr txBox="1"/>
          <p:nvPr/>
        </p:nvSpPr>
        <p:spPr>
          <a:xfrm>
            <a:off x="1111623" y="134256"/>
            <a:ext cx="9843248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400"/>
              <a:buNone/>
            </a:pP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1. Company Background</a:t>
            </a:r>
            <a:endParaRPr lang="en-US" sz="1500" dirty="0">
              <a:solidFill>
                <a:srgbClr val="0000FF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Organisational</a:t>
            </a: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structure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Brief explanation on overall operations of company </a:t>
            </a:r>
            <a:endParaRPr lang="en-US" sz="15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400"/>
              <a:buNone/>
            </a:pP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2. Introduction of Product</a:t>
            </a:r>
            <a:endParaRPr lang="en-US" sz="1500" dirty="0">
              <a:solidFill>
                <a:srgbClr val="0000FF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Brief description of your product/technology/service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Problem statement </a:t>
            </a:r>
            <a:endParaRPr lang="en-US" sz="1500" dirty="0"/>
          </a:p>
          <a:p>
            <a:pPr marL="742950" lvl="1" indent="-2857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−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industry/customer problem you are trying to solve</a:t>
            </a:r>
            <a:endParaRPr lang="en-US" sz="1500" dirty="0"/>
          </a:p>
          <a:p>
            <a:pPr marL="742950" lvl="1" indent="-2857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−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big is the problem 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Include visuals/images/diagrams etc. that explain the product</a:t>
            </a:r>
            <a:endParaRPr lang="en-US" sz="1500" dirty="0"/>
          </a:p>
          <a:p>
            <a:pPr marL="342900" indent="-342900" algn="just"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Latest product/technology/service information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Approval letter or consent from regulatory/authorities/ministries</a:t>
            </a:r>
            <a:endParaRPr lang="en-US" sz="15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400"/>
              <a:buNone/>
            </a:pP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 sz="1500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Commercialisation</a:t>
            </a: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Status of Product</a:t>
            </a:r>
            <a:endParaRPr lang="en-US" sz="1500" dirty="0">
              <a:solidFill>
                <a:srgbClr val="0000FF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Sales revenue (value, year generated)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Licensing agreement (year signed)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Royalty (value, year received)</a:t>
            </a:r>
            <a:endParaRPr lang="en-US" sz="15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5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Intellectual Property (type of IP, status)</a:t>
            </a:r>
            <a:endParaRPr lang="en-US" sz="15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5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400"/>
              <a:buNone/>
            </a:pP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4. Gaps/Challenges</a:t>
            </a:r>
            <a:endParaRPr lang="en-US" sz="1500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500" b="1" dirty="0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1400"/>
              <a:buNone/>
            </a:pPr>
            <a:r>
              <a:rPr lang="en-US" sz="1500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5. Intervention/Facilitation Required</a:t>
            </a:r>
            <a:endParaRPr lang="en-US" sz="1500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lang="en-US" sz="1400" u="sng" dirty="0"/>
          </a:p>
        </p:txBody>
      </p:sp>
      <p:sp>
        <p:nvSpPr>
          <p:cNvPr id="6" name="Google Shape;177;p2">
            <a:extLst>
              <a:ext uri="{FF2B5EF4-FFF2-40B4-BE49-F238E27FC236}">
                <a16:creationId xmlns:a16="http://schemas.microsoft.com/office/drawing/2014/main" id="{EF6A31AF-4E39-51D7-DF34-1CFF1EAF6F9E}"/>
              </a:ext>
            </a:extLst>
          </p:cNvPr>
          <p:cNvSpPr txBox="1"/>
          <p:nvPr/>
        </p:nvSpPr>
        <p:spPr>
          <a:xfrm>
            <a:off x="2220745" y="5351069"/>
            <a:ext cx="8734126" cy="138495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sng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IMPORTANT NOTES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Wingdings" panose="05000000000000000000" pitchFamily="2" charset="2"/>
              <a:buChar char="q"/>
            </a:pP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Slide must be updated latest by </a:t>
            </a:r>
            <a:r>
              <a:rPr lang="en-US" sz="1200" b="1" i="0" u="none" strike="noStrike" cap="none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24 Oktober 2025 </a:t>
            </a: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at </a:t>
            </a:r>
            <a:r>
              <a:rPr lang="en-US" sz="1200" b="1" i="0" u="sng" strike="noStrike" cap="none" dirty="0">
                <a:solidFill>
                  <a:srgbClr val="0000FF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https://sdb.mosti.gov.my/sdbcms/portfolio/edd </a:t>
            </a: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or sent to </a:t>
            </a:r>
            <a:r>
              <a:rPr lang="en-US" sz="1200" b="1" i="0" u="sng" strike="noStrike" cap="none" dirty="0">
                <a:solidFill>
                  <a:srgbClr val="0000FF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naqiya@mosti.gov.my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Wingdings" panose="05000000000000000000" pitchFamily="2" charset="2"/>
              <a:buChar char="q"/>
            </a:pP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Each pitching session will last for </a:t>
            </a:r>
            <a:r>
              <a:rPr lang="en-US" sz="1200" b="1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5</a:t>
            </a:r>
            <a:r>
              <a:rPr lang="en-US" sz="1200" b="1" i="0" u="none" strike="noStrike" cap="none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minutes</a:t>
            </a:r>
            <a:endParaRPr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Wingdings" panose="05000000000000000000" pitchFamily="2" charset="2"/>
              <a:buChar char="q"/>
            </a:pP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Q&amp;A Session is </a:t>
            </a:r>
            <a:r>
              <a:rPr lang="en-US" sz="1200" b="1" i="0" u="none" strike="noStrike" cap="none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10 minutes</a:t>
            </a:r>
            <a:endParaRPr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Wingdings" panose="05000000000000000000" pitchFamily="2" charset="2"/>
              <a:buChar char="q"/>
            </a:pPr>
            <a:r>
              <a:rPr lang="en-US" sz="1200" b="1" i="0" u="none" strike="noStrike" cap="none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Presentation slide is limited to maximum </a:t>
            </a:r>
            <a:r>
              <a:rPr lang="en-US" sz="1200" b="1" i="0" u="none" strike="noStrike" cap="none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10 </a:t>
            </a:r>
            <a:r>
              <a:rPr lang="en-US" sz="1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pages</a:t>
            </a:r>
            <a:r>
              <a:rPr lang="en-US" sz="1200" b="1" i="0" u="none" strike="noStrike" cap="none" dirty="0">
                <a:highlight>
                  <a:srgbClr val="FFFF00"/>
                </a:highlight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only</a:t>
            </a:r>
            <a:endParaRPr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</a:pP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38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205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Symbols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 Mohd Khairul Nazmi Bin Hamdan</dc:creator>
  <cp:lastModifiedBy>Norhasimah Binti Ismail</cp:lastModifiedBy>
  <cp:revision>7</cp:revision>
  <dcterms:created xsi:type="dcterms:W3CDTF">2023-07-18T08:36:30Z</dcterms:created>
  <dcterms:modified xsi:type="dcterms:W3CDTF">2025-10-01T08:03:21Z</dcterms:modified>
</cp:coreProperties>
</file>